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0" autoAdjust="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8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0ED94A-F07B-471F-96F6-8A1526218020}" type="datetimeFigureOut">
              <a:rPr lang="bg-BG" smtClean="0"/>
              <a:t>30.1.2025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95C17FA-A601-4A4D-B995-E93FEF594970}" type="slidenum">
              <a:rPr lang="bg-BG" smtClean="0"/>
              <a:t>‹#›</a:t>
            </a:fld>
            <a:endParaRPr lang="bg-BG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ED94A-F07B-471F-96F6-8A1526218020}" type="datetimeFigureOut">
              <a:rPr lang="bg-BG" smtClean="0"/>
              <a:t>30.1.2025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C17FA-A601-4A4D-B995-E93FEF594970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ED94A-F07B-471F-96F6-8A1526218020}" type="datetimeFigureOut">
              <a:rPr lang="bg-BG" smtClean="0"/>
              <a:t>30.1.2025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C17FA-A601-4A4D-B995-E93FEF594970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ED94A-F07B-471F-96F6-8A1526218020}" type="datetimeFigureOut">
              <a:rPr lang="bg-BG" smtClean="0"/>
              <a:t>30.1.2025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C17FA-A601-4A4D-B995-E93FEF594970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ED94A-F07B-471F-96F6-8A1526218020}" type="datetimeFigureOut">
              <a:rPr lang="bg-BG" smtClean="0"/>
              <a:t>30.1.2025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C17FA-A601-4A4D-B995-E93FEF594970}" type="slidenum">
              <a:rPr lang="bg-BG" smtClean="0"/>
              <a:t>‹#›</a:t>
            </a:fld>
            <a:endParaRPr lang="bg-BG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ED94A-F07B-471F-96F6-8A1526218020}" type="datetimeFigureOut">
              <a:rPr lang="bg-BG" smtClean="0"/>
              <a:t>30.1.2025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C17FA-A601-4A4D-B995-E93FEF594970}" type="slidenum">
              <a:rPr lang="bg-BG" smtClean="0"/>
              <a:t>‹#›</a:t>
            </a:fld>
            <a:endParaRPr lang="bg-BG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ED94A-F07B-471F-96F6-8A1526218020}" type="datetimeFigureOut">
              <a:rPr lang="bg-BG" smtClean="0"/>
              <a:t>30.1.2025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C17FA-A601-4A4D-B995-E93FEF59497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ED94A-F07B-471F-96F6-8A1526218020}" type="datetimeFigureOut">
              <a:rPr lang="bg-BG" smtClean="0"/>
              <a:t>30.1.2025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C17FA-A601-4A4D-B995-E93FEF59497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ED94A-F07B-471F-96F6-8A1526218020}" type="datetimeFigureOut">
              <a:rPr lang="bg-BG" smtClean="0"/>
              <a:t>30.1.2025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C17FA-A601-4A4D-B995-E93FEF594970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ED94A-F07B-471F-96F6-8A1526218020}" type="datetimeFigureOut">
              <a:rPr lang="bg-BG" smtClean="0"/>
              <a:t>30.1.2025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C17FA-A601-4A4D-B995-E93FEF594970}" type="slidenum">
              <a:rPr lang="bg-BG" smtClean="0"/>
              <a:t>‹#›</a:t>
            </a:fld>
            <a:endParaRPr lang="bg-BG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ED94A-F07B-471F-96F6-8A1526218020}" type="datetimeFigureOut">
              <a:rPr lang="bg-BG" smtClean="0"/>
              <a:t>30.1.2025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C17FA-A601-4A4D-B995-E93FEF594970}" type="slidenum">
              <a:rPr lang="bg-BG" smtClean="0"/>
              <a:t>‹#›</a:t>
            </a:fld>
            <a:endParaRPr lang="bg-BG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A0ED94A-F07B-471F-96F6-8A1526218020}" type="datetimeFigureOut">
              <a:rPr lang="bg-BG" smtClean="0"/>
              <a:t>30.1.2025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17FA-A601-4A4D-B995-E93FEF594970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640960" cy="1944216"/>
          </a:xfrm>
        </p:spPr>
        <p:txBody>
          <a:bodyPr>
            <a:normAutofit/>
          </a:bodyPr>
          <a:lstStyle/>
          <a:p>
            <a:r>
              <a:rPr lang="ru-RU" sz="2400"/>
              <a:t>НП „ЗАЕДНО ЗА ВСЯКО ДЕТЕ”, Модул 2 “Добри практики за взаимодействие с родителите на институциите от предучилищното и училищното образование”</a:t>
            </a:r>
            <a:endParaRPr lang="bg-BG" sz="240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323528" y="3556001"/>
            <a:ext cx="8496944" cy="1961232"/>
          </a:xfrm>
        </p:spPr>
        <p:txBody>
          <a:bodyPr>
            <a:normAutofit fontScale="92500"/>
          </a:bodyPr>
          <a:lstStyle/>
          <a:p>
            <a:r>
              <a:rPr lang="ru-RU" sz="2800" smtClean="0"/>
              <a:t>,,Училище </a:t>
            </a:r>
            <a:r>
              <a:rPr lang="ru-RU" sz="2800" smtClean="0"/>
              <a:t>и дом: Екип за подкрепа на </a:t>
            </a:r>
            <a:r>
              <a:rPr lang="ru-RU" sz="2800" smtClean="0"/>
              <a:t>детето</a:t>
            </a:r>
            <a:r>
              <a:rPr lang="bg-BG" sz="2800" smtClean="0"/>
              <a:t>“</a:t>
            </a:r>
            <a:endParaRPr lang="ru-RU" sz="2800" smtClean="0"/>
          </a:p>
          <a:p>
            <a:endParaRPr lang="ru-RU" sz="2800"/>
          </a:p>
          <a:p>
            <a:endParaRPr lang="ru-RU" sz="2800" smtClean="0"/>
          </a:p>
          <a:p>
            <a:r>
              <a:rPr lang="ru-RU" sz="1800" smtClean="0"/>
              <a:t>                                                                                                              </a:t>
            </a:r>
            <a:r>
              <a:rPr lang="ru-RU" sz="1800" smtClean="0"/>
              <a:t>Изготвил</a:t>
            </a:r>
            <a:r>
              <a:rPr lang="ru-RU" sz="1800" smtClean="0"/>
              <a:t>: Петя Ангелова</a:t>
            </a:r>
            <a:endParaRPr lang="bg-BG" sz="1800"/>
          </a:p>
        </p:txBody>
      </p:sp>
    </p:spTree>
    <p:extLst>
      <p:ext uri="{BB962C8B-B14F-4D97-AF65-F5344CB8AC3E}">
        <p14:creationId xmlns:p14="http://schemas.microsoft.com/office/powerpoint/2010/main" val="1343744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79512" y="1859340"/>
            <a:ext cx="87129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smtClean="0">
                <a:effectLst/>
                <a:latin typeface="FiraGO"/>
              </a:rPr>
              <a:t>Въведение:</a:t>
            </a:r>
          </a:p>
          <a:p>
            <a:r>
              <a:rPr lang="ru-RU" sz="2800" b="0" i="0" smtClean="0">
                <a:solidFill>
                  <a:srgbClr val="374151"/>
                </a:solidFill>
                <a:effectLst/>
                <a:latin typeface="FiraGO"/>
              </a:rPr>
              <a:t>  В днешния свят, където образованието играе ключова роля за личностното и професионално развитие на всеки индивид, сътрудничеството между училище и дом е от съществено значение.               Тази презентация има за цел да подчертае значимостта на това сътрудничество и да предложи стратегии за ефективна подкрепа на детето.</a:t>
            </a:r>
            <a:endParaRPr lang="ru-RU" sz="2800" b="0" i="0">
              <a:solidFill>
                <a:srgbClr val="374151"/>
              </a:solidFill>
              <a:effectLst/>
              <a:latin typeface="FiraGO"/>
            </a:endParaRPr>
          </a:p>
        </p:txBody>
      </p:sp>
    </p:spTree>
    <p:extLst>
      <p:ext uri="{BB962C8B-B14F-4D97-AF65-F5344CB8AC3E}">
        <p14:creationId xmlns:p14="http://schemas.microsoft.com/office/powerpoint/2010/main" val="650153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Ролята на училището</a:t>
            </a:r>
            <a:br>
              <a:rPr lang="ru-RU" smtClean="0"/>
            </a:br>
            <a:r>
              <a:rPr lang="ru-RU" smtClean="0"/>
              <a:t>Образователна функция:</a:t>
            </a:r>
            <a:endParaRPr lang="bg-BG"/>
          </a:p>
        </p:txBody>
      </p:sp>
      <p:sp>
        <p:nvSpPr>
          <p:cNvPr id="3" name="Правоъгълник 2"/>
          <p:cNvSpPr/>
          <p:nvPr/>
        </p:nvSpPr>
        <p:spPr>
          <a:xfrm>
            <a:off x="251520" y="2413338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mtClean="0"/>
              <a:t>   Училището предоставя систематично обучение, което включва знания и умения, необходими за бъдещото развитие на детето. Това включва както основни предмети като математика и литература, така и специализирани дисциплини като наука и технологии. </a:t>
            </a:r>
          </a:p>
          <a:p>
            <a:r>
              <a:rPr lang="ru-RU" sz="2400" smtClean="0"/>
              <a:t>   То  играе важна роля  и в социализацията на децата. Тук те развиват социални умения, учат се да работят в екип, да разрешават конфликти и да изграждат приятелства. Тези умения са критични за тяхното интегриране в обществото.</a:t>
            </a:r>
            <a:endParaRPr lang="bg-BG" sz="2400"/>
          </a:p>
        </p:txBody>
      </p:sp>
    </p:spTree>
    <p:extLst>
      <p:ext uri="{BB962C8B-B14F-4D97-AF65-F5344CB8AC3E}">
        <p14:creationId xmlns:p14="http://schemas.microsoft.com/office/powerpoint/2010/main" val="2954504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mtClean="0"/>
              <a:t>Подкрепа и насочване:</a:t>
            </a:r>
            <a:endParaRPr lang="bg-BG"/>
          </a:p>
        </p:txBody>
      </p:sp>
      <p:sp>
        <p:nvSpPr>
          <p:cNvPr id="3" name="Правоъгълник 2"/>
          <p:cNvSpPr/>
          <p:nvPr/>
        </p:nvSpPr>
        <p:spPr>
          <a:xfrm>
            <a:off x="899592" y="2413337"/>
            <a:ext cx="8064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mtClean="0"/>
              <a:t>  Учителите </a:t>
            </a:r>
            <a:r>
              <a:rPr lang="ru-RU" sz="2800" smtClean="0"/>
              <a:t>и училищният персонал имат задачата да идентифицират индивидуалните нужди на всяко дете и да предоставят подходяща подкрепа. Това може да включва специални образователни програми, консултации с психолози и други форми на интервенция.</a:t>
            </a:r>
            <a:endParaRPr lang="bg-BG" sz="2800"/>
          </a:p>
        </p:txBody>
      </p:sp>
    </p:spTree>
    <p:extLst>
      <p:ext uri="{BB962C8B-B14F-4D97-AF65-F5344CB8AC3E}">
        <p14:creationId xmlns:p14="http://schemas.microsoft.com/office/powerpoint/2010/main" val="2122681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Ролята на дома</a:t>
            </a:r>
            <a:br>
              <a:rPr lang="ru-RU" smtClean="0"/>
            </a:br>
            <a:r>
              <a:rPr lang="ru-RU" smtClean="0"/>
              <a:t>Семейна среда:</a:t>
            </a:r>
            <a:endParaRPr lang="bg-BG"/>
          </a:p>
        </p:txBody>
      </p:sp>
      <p:sp>
        <p:nvSpPr>
          <p:cNvPr id="3" name="Правоъгълник 2"/>
          <p:cNvSpPr/>
          <p:nvPr/>
        </p:nvSpPr>
        <p:spPr>
          <a:xfrm>
            <a:off x="251520" y="2413338"/>
            <a:ext cx="85689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smtClean="0"/>
              <a:t>  Семейството е първата и най-важна среда, в която детето расте и се развива. Родителите и близките роднини играят ключова роля в емоционалното и психическо здраве на детето. Стабилната и подкрепяща семейна среда е основа за успеха му в училище и в живота.</a:t>
            </a:r>
            <a:endParaRPr lang="bg-BG" sz="3200"/>
          </a:p>
        </p:txBody>
      </p:sp>
    </p:spTree>
    <p:extLst>
      <p:ext uri="{BB962C8B-B14F-4D97-AF65-F5344CB8AC3E}">
        <p14:creationId xmlns:p14="http://schemas.microsoft.com/office/powerpoint/2010/main" val="1321290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mtClean="0"/>
              <a:t>Родителска подкрепа и комуникация:</a:t>
            </a:r>
            <a:endParaRPr lang="bg-BG"/>
          </a:p>
        </p:txBody>
      </p:sp>
      <p:sp>
        <p:nvSpPr>
          <p:cNvPr id="3" name="Правоъгълник 2"/>
          <p:cNvSpPr/>
          <p:nvPr/>
        </p:nvSpPr>
        <p:spPr>
          <a:xfrm>
            <a:off x="323528" y="2551837"/>
            <a:ext cx="84249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mtClean="0"/>
              <a:t>    </a:t>
            </a:r>
            <a:r>
              <a:rPr lang="ru-RU" sz="2400" smtClean="0"/>
              <a:t>Родителите трябва активно да насърчават учебния процес и да мотивират детето си. Това включва участие в домашните задачи, осигуряване на подходящи условия за учене и поддържане на позитивно отношение към образованието.</a:t>
            </a:r>
          </a:p>
          <a:p>
            <a:r>
              <a:rPr lang="ru-RU" sz="2400" smtClean="0"/>
              <a:t>    Ефективната комуникация между родителите и учителите е от съществено значение. Редовните разговори и обмен на информация помагат за по-добро разбиране на нуждите и предизвикателствата на детето, както и за координиране на усилията за неговото развитие.</a:t>
            </a:r>
            <a:endParaRPr lang="bg-BG" sz="2400"/>
          </a:p>
        </p:txBody>
      </p:sp>
    </p:spTree>
    <p:extLst>
      <p:ext uri="{BB962C8B-B14F-4D97-AF65-F5344CB8AC3E}">
        <p14:creationId xmlns:p14="http://schemas.microsoft.com/office/powerpoint/2010/main" val="172459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smtClean="0"/>
              <a:t>Сътрудничеството между училище и дом е ключът към успешното развитие на детето. Когато училището и семейството работят заедно, те създават подкрепяща и стимулираща среда, която помага на детето да реализира своя потенциал. Нека продължим да насърчаваме и развиваме това сътрудничество за по-добро бъдеще на нашите деца.</a:t>
            </a:r>
            <a:endParaRPr lang="bg-BG" sz="2000"/>
          </a:p>
        </p:txBody>
      </p:sp>
      <p:sp>
        <p:nvSpPr>
          <p:cNvPr id="3" name="Правоъгълник 2"/>
          <p:cNvSpPr/>
          <p:nvPr/>
        </p:nvSpPr>
        <p:spPr>
          <a:xfrm>
            <a:off x="107504" y="2690336"/>
            <a:ext cx="87129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mtClean="0"/>
              <a:t>Благодарим ви за вниманието! </a:t>
            </a:r>
          </a:p>
          <a:p>
            <a:r>
              <a:rPr lang="ru-RU" sz="2400" smtClean="0"/>
              <a:t>Сега бих искала да чуя вашите въпроси и мнения. </a:t>
            </a:r>
          </a:p>
          <a:p>
            <a:r>
              <a:rPr lang="ru-RU" sz="2400" smtClean="0"/>
              <a:t>Какви са вашите опит и наблюдения относно сътрудничеството между училище и дом? </a:t>
            </a:r>
            <a:endParaRPr lang="ru-RU" sz="2400" smtClean="0"/>
          </a:p>
          <a:p>
            <a:r>
              <a:rPr lang="ru-RU" sz="2400" smtClean="0"/>
              <a:t>Как </a:t>
            </a:r>
            <a:r>
              <a:rPr lang="ru-RU" sz="2400" smtClean="0"/>
              <a:t>можем да подобрим този процес?</a:t>
            </a:r>
            <a:endParaRPr lang="bg-BG" sz="2400"/>
          </a:p>
        </p:txBody>
      </p:sp>
    </p:spTree>
    <p:extLst>
      <p:ext uri="{BB962C8B-B14F-4D97-AF65-F5344CB8AC3E}">
        <p14:creationId xmlns:p14="http://schemas.microsoft.com/office/powerpoint/2010/main" val="11128170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ърда корица">
  <a:themeElements>
    <a:clrScheme name="Твърда корица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ърда корица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ърда корица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2C62B0F917AA04DB3DBA76D21C104D6" ma:contentTypeVersion="14" ma:contentTypeDescription="Създаване на нов документ" ma:contentTypeScope="" ma:versionID="a64dbaf68b50b1033ed81d56f68bdfa3">
  <xsd:schema xmlns:xsd="http://www.w3.org/2001/XMLSchema" xmlns:xs="http://www.w3.org/2001/XMLSchema" xmlns:p="http://schemas.microsoft.com/office/2006/metadata/properties" xmlns:ns2="c7aa6d2f-9b23-4e32-a9df-07c7cbfad5ee" targetNamespace="http://schemas.microsoft.com/office/2006/metadata/properties" ma:root="true" ma:fieldsID="787731a2681baee0d87ddfb5d533472f" ns2:_="">
    <xsd:import namespace="c7aa6d2f-9b23-4e32-a9df-07c7cbfad5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aa6d2f-9b23-4e32-a9df-07c7cbfad5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Етикети за изображения" ma:readOnly="false" ma:fieldId="{5cf76f15-5ced-4ddc-b409-7134ff3c332f}" ma:taxonomyMulti="true" ma:sspId="686abb0c-3f0c-406a-bb68-696f3a60d9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ъдържание"/>
        <xsd:element ref="dc:title" minOccurs="0" maxOccurs="1" ma:index="4" ma:displayName="Заглав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7aa6d2f-9b23-4e32-a9df-07c7cbfad5e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E430050-1140-4EEF-A517-37B4FB1552C3}"/>
</file>

<file path=customXml/itemProps2.xml><?xml version="1.0" encoding="utf-8"?>
<ds:datastoreItem xmlns:ds="http://schemas.openxmlformats.org/officeDocument/2006/customXml" ds:itemID="{88BD1014-5155-4070-830C-357F5FCE995A}"/>
</file>

<file path=customXml/itemProps3.xml><?xml version="1.0" encoding="utf-8"?>
<ds:datastoreItem xmlns:ds="http://schemas.openxmlformats.org/officeDocument/2006/customXml" ds:itemID="{67666924-ECB2-4FFA-8FFE-74BB6BFC32F6}"/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31</TotalTime>
  <Words>431</Words>
  <Application>Microsoft Office PowerPoint</Application>
  <PresentationFormat>Презентация на цял екран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8" baseType="lpstr">
      <vt:lpstr>Твърда корица</vt:lpstr>
      <vt:lpstr>НП „ЗАЕДНО ЗА ВСЯКО ДЕТЕ”, Модул 2 “Добри практики за взаимодействие с родителите на институциите от предучилищното и училищното образование”</vt:lpstr>
      <vt:lpstr>Презентация на PowerPoint</vt:lpstr>
      <vt:lpstr>Ролята на училището Образователна функция:</vt:lpstr>
      <vt:lpstr>Подкрепа и насочване:</vt:lpstr>
      <vt:lpstr>Ролята на дома Семейна среда:</vt:lpstr>
      <vt:lpstr>Родителска подкрепа и комуникация:</vt:lpstr>
      <vt:lpstr>Сътрудничеството между училище и дом е ключът към успешното развитие на детето. Когато училището и семейството работят заедно, те създават подкрепяща и стимулираща среда, която помага на детето да реализира своя потенциал. Нека продължим да насърчаваме и развиваме това сътрудничество за по-добро бъдеще на нашите деца.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user</dc:creator>
  <cp:lastModifiedBy>user</cp:lastModifiedBy>
  <cp:revision>4</cp:revision>
  <dcterms:created xsi:type="dcterms:W3CDTF">2025-01-30T17:53:11Z</dcterms:created>
  <dcterms:modified xsi:type="dcterms:W3CDTF">2025-01-30T18:25:07Z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0x01010052C62B0F917AA04DB3DBA76D21C104D6</vt:lpwstr>
  </property>
</Properties>
</file>